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841" autoAdjust="0"/>
    <p:restoredTop sz="85374"/>
  </p:normalViewPr>
  <p:slideViewPr>
    <p:cSldViewPr snapToGrid="0">
      <p:cViewPr>
        <p:scale>
          <a:sx n="93" d="100"/>
          <a:sy n="93" d="100"/>
        </p:scale>
        <p:origin x="-728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BE8BE-B581-423F-8331-D4A09FCC81A6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227D0-82A5-4702-8C25-98E4D220CF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1861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Le pilotage se définit comme une capacité de maintenir le système dans une plage de comportement, une trajectoire, définie. On dit alors que le système est sous contrôle.</a:t>
            </a:r>
          </a:p>
          <a:p>
            <a:r>
              <a:rPr lang="fr-FR" dirty="0"/>
              <a:t>Cette notion de pilotage renvoie évidemment à des niveaux de performance du système, et à des qualités.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227D0-82A5-4702-8C25-98E4D220CF4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00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Puisque piloter, c’est suivre une trajectoire, il faut d’abord réussir à mesurer de combien on s'en écarte.</a:t>
            </a:r>
          </a:p>
          <a:p>
            <a:r>
              <a:rPr lang="fr-FR" dirty="0"/>
              <a:t>Le contrôle du système nécessite de collecter et analyser cette mesure.</a:t>
            </a:r>
          </a:p>
          <a:p>
            <a:r>
              <a:rPr lang="fr-FR" dirty="0"/>
              <a:t>Pour coller à la trajectoire, il faut, au besoin, agir sur le système. On dit qu’on le commande.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227D0-82A5-4702-8C25-98E4D220CF4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815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La commande n’est pas nécessairement efficace, et le système rentre alors dans un état critique lorsqu’il détecte cette impuissance à contrôler normalement.</a:t>
            </a:r>
          </a:p>
          <a:p>
            <a:r>
              <a:rPr lang="fr-FR" dirty="0"/>
              <a:t>Par exemple, l'activation d'une alarme peut signaler que le système est dans un état critique.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227D0-82A5-4702-8C25-98E4D220CF4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3374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On dit qu’il y a une situation non déterministe lorsqu’un choix doit être effectué, et cela relève d’une activité de prise de décision de la part de celui qui a la responsabilité de faire le choix (qui peut se différencier de celui qui en assume les conséquences).</a:t>
            </a:r>
          </a:p>
          <a:p>
            <a:r>
              <a:rPr lang="fr-FR" dirty="0"/>
              <a:t>Le mot « décision » est central dans la compréhension et le fonctionnement de beaucoup de systèmes socio techniques, et en particulier des systèmes industriels de production de biens et de services.</a:t>
            </a:r>
          </a:p>
          <a:p>
            <a:r>
              <a:rPr lang="fr-FR" dirty="0"/>
              <a:t>La commande peut alors être manuelle, c’est à dire que l’homme prend les décisions et les applique.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227D0-82A5-4702-8C25-98E4D220CF4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4967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35767D-D276-227F-B97B-68E9B61954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0D5FCB1-0C4D-F025-5231-ACC886D670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B89725-4D69-9638-73F5-389D41332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7889D4E-4EEB-D163-CE5C-C3C48E5FD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3A58A20-5A87-6944-E9E0-87CE5EBFF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2857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C35E72-F93C-604A-0BB7-6BC1E33AF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6A652C2-C648-A3C6-A39C-72F82DF7F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74F3ED-0B51-DF9A-4831-C2454D670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ECA6BE9-7FE9-8FB9-FFA7-1F75E83C5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BB6F8EC-63A0-D29E-DD76-74823DFAA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6992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B7A4DD4-CD44-FB22-6EE6-4621EB8DB2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47C1AC3-EC12-C057-C816-F5FD734BD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F1ED66-FB28-2E16-4606-5FE0D318F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8DDE5A3-ACCE-737A-6C60-C2472C408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A31E287-546A-4934-DA00-AC5336977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3694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59A098-CA68-DD2B-D8DD-52570C16F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E7432E-4554-22B6-4A3F-75A0BFED0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16B2F1-5DEB-0FEE-A13B-8270179E8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23511A-8FDA-426F-08A3-81DF0BED1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6055A3-19DF-8326-B2F6-C73FC4675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8006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E49C85-3110-016F-B599-B1EADA282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F6DB6D3-A499-6B4F-60F4-796AF6254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FC876A3-BD15-3D75-5CF5-ED650705F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35C876-9B23-79FC-2B87-CBD846764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195BFB-ADDF-7044-DE72-4B7C1BDE2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3615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C80762-64BA-2141-1C66-5939D4903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829635-F091-FAD7-D443-DD2E4E225D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2E25B3C-F37F-3105-075F-DFA91AEBD0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3B01351-75C8-0092-8DA3-FF7E567D8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C909525-67B3-A9CE-17E3-32A5DACB4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296E3EA-6697-ADDA-0053-DFE4215D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4574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8E2B8E-80CB-E93B-116D-1618FCC00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A7CFE02-7321-1DD3-D72F-FF5623BB4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CA98054-C2E2-CC5B-4A12-4F4B63771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279CE1E-8BDF-4864-0BD2-2C93C2686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1220F0B-73CE-A114-E1BD-A62E54DD31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FB3818A-E269-712A-2217-0601F5790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EC38EC7-3D3A-2870-E641-86A9D84B1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68CDD2E-6232-85F2-346C-F361E3297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7874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CDDDDD-93A4-A659-8436-49B9F4198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94DB2F6-E54A-DF22-7174-EF7565BF6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472DA2A-0545-2419-6F57-5DD2C6D5C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DB747F1-AF97-85A8-3D67-8A04EFF6C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339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6AB5139-425B-7102-47E8-438D220DE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4082C7D-7016-E043-19C0-3D58A8623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069FDA-A184-095D-A3FD-1F92BE09A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099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401B5F-232F-CDF9-1F15-6BB1D6814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51B56C0-111B-DA9B-702B-E89C13302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F4F45BE-96DC-2B2B-D873-C2DEF3027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32214FA-55B2-20D5-E37F-E1AE974CF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62F2B4D-B7E2-0452-D205-B188A9084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DD6A356-382C-A8F2-3C55-6B3CA197D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936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A20321-151A-2992-7D85-D5FF58534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E5099F1-C10F-2ED1-B463-EF5F6A30E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7E0C938-73D7-2AF9-3ED9-D239856A5A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22A9644-0108-FEDD-3A1A-49AEEE26B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9E376E0-B7BD-0CF5-B4C2-F86FC8408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197B66C-A8D9-D432-6EC6-0EB451D2A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7631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757E81F-42FB-5790-A2F2-5186295CD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A704977-F912-4BF8-6022-8D0DF718F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0A758C-F283-9DC8-E9AA-809076B3B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D24C1-D5A3-4B2A-A79F-C3D3495A00EB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1B6807-9C73-F47A-1CD1-59F9A9F18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950803-3C7F-E93E-1DDB-CF14C390FC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F3E92-A773-4D90-B79C-0EC8099A4E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9008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wav"/><Relationship Id="rId7" Type="http://schemas.openxmlformats.org/officeDocument/2006/relationships/image" Target="../media/image2.png"/><Relationship Id="rId2" Type="http://schemas.microsoft.com/office/2007/relationships/media" Target="../media/media1.wav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.wav"/><Relationship Id="rId7" Type="http://schemas.openxmlformats.org/officeDocument/2006/relationships/image" Target="../media/image3.png"/><Relationship Id="rId2" Type="http://schemas.microsoft.com/office/2007/relationships/media" Target="../media/media2.wav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3.wav"/><Relationship Id="rId7" Type="http://schemas.openxmlformats.org/officeDocument/2006/relationships/image" Target="../media/image3.png"/><Relationship Id="rId2" Type="http://schemas.microsoft.com/office/2007/relationships/media" Target="../media/media3.wav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7" Type="http://schemas.openxmlformats.org/officeDocument/2006/relationships/image" Target="../media/image5.png"/><Relationship Id="rId2" Type="http://schemas.microsoft.com/office/2007/relationships/media" Target="../media/media4.wav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oute" descr="Graphique, Route, Ligne Continue">
            <a:extLst>
              <a:ext uri="{FF2B5EF4-FFF2-40B4-BE49-F238E27FC236}">
                <a16:creationId xmlns:a16="http://schemas.microsoft.com/office/drawing/2014/main" id="{3F15F717-AECB-579E-896A-C384A6A3C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816358" y="-2667000"/>
            <a:ext cx="7273157" cy="12191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voiture1">
            <a:extLst>
              <a:ext uri="{FF2B5EF4-FFF2-40B4-BE49-F238E27FC236}">
                <a16:creationId xmlns:a16="http://schemas.microsoft.com/office/drawing/2014/main" id="{5EE07B99-C297-58B9-826A-27AF14C40B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49694">
            <a:off x="5504843" y="6524691"/>
            <a:ext cx="1956135" cy="1162920"/>
          </a:xfrm>
          <a:prstGeom prst="rect">
            <a:avLst/>
          </a:prstGeom>
        </p:spPr>
      </p:pic>
      <p:pic>
        <p:nvPicPr>
          <p:cNvPr id="6" name="Soundly Voice Designer, Alain 2">
            <a:hlinkClick r:id="" action="ppaction://media"/>
            <a:extLst>
              <a:ext uri="{FF2B5EF4-FFF2-40B4-BE49-F238E27FC236}">
                <a16:creationId xmlns:a16="http://schemas.microsoft.com/office/drawing/2014/main" id="{A9FC291C-C094-98DB-9DA9-48D89B5F684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271891" y="-5072471"/>
            <a:ext cx="1920109" cy="1920109"/>
          </a:xfrm>
          <a:prstGeom prst="rect">
            <a:avLst/>
          </a:prstGeom>
        </p:spPr>
      </p:pic>
      <p:pic>
        <p:nvPicPr>
          <p:cNvPr id="7" name="voiture2">
            <a:extLst>
              <a:ext uri="{FF2B5EF4-FFF2-40B4-BE49-F238E27FC236}">
                <a16:creationId xmlns:a16="http://schemas.microsoft.com/office/drawing/2014/main" id="{939B93DB-2F1A-1368-ABB4-02E70F8E8C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63225">
            <a:off x="4586149" y="5934812"/>
            <a:ext cx="1956135" cy="1162920"/>
          </a:xfrm>
          <a:prstGeom prst="rect">
            <a:avLst/>
          </a:prstGeom>
        </p:spPr>
      </p:pic>
      <p:pic>
        <p:nvPicPr>
          <p:cNvPr id="8" name="voiture3">
            <a:extLst>
              <a:ext uri="{FF2B5EF4-FFF2-40B4-BE49-F238E27FC236}">
                <a16:creationId xmlns:a16="http://schemas.microsoft.com/office/drawing/2014/main" id="{6D33FDAF-5C67-A7C4-1C87-7BA53D1E2C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673247">
            <a:off x="3993849" y="5352195"/>
            <a:ext cx="1956135" cy="1162920"/>
          </a:xfrm>
          <a:prstGeom prst="rect">
            <a:avLst/>
          </a:prstGeom>
        </p:spPr>
      </p:pic>
      <p:pic>
        <p:nvPicPr>
          <p:cNvPr id="9" name="voiture4">
            <a:extLst>
              <a:ext uri="{FF2B5EF4-FFF2-40B4-BE49-F238E27FC236}">
                <a16:creationId xmlns:a16="http://schemas.microsoft.com/office/drawing/2014/main" id="{FE409344-50F1-545B-0213-B2BA0B225D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3795209">
            <a:off x="3870953" y="5096547"/>
            <a:ext cx="1956135" cy="1162920"/>
          </a:xfrm>
          <a:prstGeom prst="rect">
            <a:avLst/>
          </a:prstGeom>
        </p:spPr>
      </p:pic>
      <p:pic>
        <p:nvPicPr>
          <p:cNvPr id="10" name="voiture5">
            <a:extLst>
              <a:ext uri="{FF2B5EF4-FFF2-40B4-BE49-F238E27FC236}">
                <a16:creationId xmlns:a16="http://schemas.microsoft.com/office/drawing/2014/main" id="{9E065B37-7AB4-9209-2F85-740F81AE88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3760460" y="4685344"/>
            <a:ext cx="1956135" cy="1162920"/>
          </a:xfrm>
          <a:prstGeom prst="rect">
            <a:avLst/>
          </a:prstGeom>
        </p:spPr>
      </p:pic>
      <p:pic>
        <p:nvPicPr>
          <p:cNvPr id="11" name="voiture6">
            <a:extLst>
              <a:ext uri="{FF2B5EF4-FFF2-40B4-BE49-F238E27FC236}">
                <a16:creationId xmlns:a16="http://schemas.microsoft.com/office/drawing/2014/main" id="{904C51B2-4393-9FE3-8377-4084A613E5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886329">
            <a:off x="3809804" y="4135442"/>
            <a:ext cx="1956135" cy="1162920"/>
          </a:xfrm>
          <a:prstGeom prst="rect">
            <a:avLst/>
          </a:prstGeom>
        </p:spPr>
      </p:pic>
      <p:pic>
        <p:nvPicPr>
          <p:cNvPr id="12" name="voiture7">
            <a:extLst>
              <a:ext uri="{FF2B5EF4-FFF2-40B4-BE49-F238E27FC236}">
                <a16:creationId xmlns:a16="http://schemas.microsoft.com/office/drawing/2014/main" id="{94A4D53B-D948-8278-5662-11A4B13E32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8378594">
            <a:off x="4290268" y="3748914"/>
            <a:ext cx="1956135" cy="1162920"/>
          </a:xfrm>
          <a:prstGeom prst="rect">
            <a:avLst/>
          </a:prstGeom>
        </p:spPr>
      </p:pic>
      <p:pic>
        <p:nvPicPr>
          <p:cNvPr id="14" name="voiture8">
            <a:extLst>
              <a:ext uri="{FF2B5EF4-FFF2-40B4-BE49-F238E27FC236}">
                <a16:creationId xmlns:a16="http://schemas.microsoft.com/office/drawing/2014/main" id="{F72798E2-1C4C-5130-2381-33124BCEF0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8627166">
            <a:off x="5114635" y="3029882"/>
            <a:ext cx="1956135" cy="1162920"/>
          </a:xfrm>
          <a:prstGeom prst="rect">
            <a:avLst/>
          </a:prstGeom>
        </p:spPr>
      </p:pic>
      <p:pic>
        <p:nvPicPr>
          <p:cNvPr id="15" name="voiture9">
            <a:extLst>
              <a:ext uri="{FF2B5EF4-FFF2-40B4-BE49-F238E27FC236}">
                <a16:creationId xmlns:a16="http://schemas.microsoft.com/office/drawing/2014/main" id="{262DEA75-64D9-C4E6-F91D-E5B78BA31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8627166">
            <a:off x="6190278" y="2201808"/>
            <a:ext cx="1956135" cy="1162920"/>
          </a:xfrm>
          <a:prstGeom prst="rect">
            <a:avLst/>
          </a:prstGeom>
        </p:spPr>
      </p:pic>
      <p:pic>
        <p:nvPicPr>
          <p:cNvPr id="16" name="voiture10">
            <a:extLst>
              <a:ext uri="{FF2B5EF4-FFF2-40B4-BE49-F238E27FC236}">
                <a16:creationId xmlns:a16="http://schemas.microsoft.com/office/drawing/2014/main" id="{51BB618C-576F-9F10-E6E7-9FFA3F850C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7401529">
            <a:off x="6862115" y="1568868"/>
            <a:ext cx="1956135" cy="11629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41983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6083">
        <p159:morph option="byObject"/>
      </p:transition>
    </mc:Choice>
    <mc:Fallback>
      <p:transition spd="slow" advTm="160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6" objId="6"/>
        <p14:stopEvt time="16083" objId="6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oute" descr="Graphique, Route, Ligne Continue">
            <a:extLst>
              <a:ext uri="{FF2B5EF4-FFF2-40B4-BE49-F238E27FC236}">
                <a16:creationId xmlns:a16="http://schemas.microsoft.com/office/drawing/2014/main" id="{291ECA01-3655-9E98-C37D-CA45997C8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626120" y="-2667001"/>
            <a:ext cx="7273157" cy="12191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Soundly Voice Designer, Alain 3">
            <a:hlinkClick r:id="" action="ppaction://media"/>
            <a:extLst>
              <a:ext uri="{FF2B5EF4-FFF2-40B4-BE49-F238E27FC236}">
                <a16:creationId xmlns:a16="http://schemas.microsoft.com/office/drawing/2014/main" id="{C78CC670-BE0B-8FF0-F48F-E05FB412FA6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63659" y="-2241617"/>
            <a:ext cx="487362" cy="487362"/>
          </a:xfrm>
          <a:prstGeom prst="rect">
            <a:avLst/>
          </a:prstGeom>
        </p:spPr>
      </p:pic>
      <p:grpSp>
        <p:nvGrpSpPr>
          <p:cNvPr id="21" name="Moyen mesure">
            <a:extLst>
              <a:ext uri="{FF2B5EF4-FFF2-40B4-BE49-F238E27FC236}">
                <a16:creationId xmlns:a16="http://schemas.microsoft.com/office/drawing/2014/main" id="{7041EBE7-B589-79D0-6A26-6E2616012650}"/>
              </a:ext>
            </a:extLst>
          </p:cNvPr>
          <p:cNvGrpSpPr/>
          <p:nvPr/>
        </p:nvGrpSpPr>
        <p:grpSpPr>
          <a:xfrm>
            <a:off x="1345029" y="287958"/>
            <a:ext cx="3539722" cy="2516021"/>
            <a:chOff x="298012" y="135708"/>
            <a:chExt cx="3539722" cy="2516021"/>
          </a:xfrm>
        </p:grpSpPr>
        <p:pic>
          <p:nvPicPr>
            <p:cNvPr id="7" name="Image 6" descr="Règle, Centimètre, Longueur, Instrument">
              <a:extLst>
                <a:ext uri="{FF2B5EF4-FFF2-40B4-BE49-F238E27FC236}">
                  <a16:creationId xmlns:a16="http://schemas.microsoft.com/office/drawing/2014/main" id="{FE90C625-53E3-20D1-005F-CF381DEBE6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217088">
              <a:off x="-79001" y="512721"/>
              <a:ext cx="2516021" cy="17619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96E580A-CC56-1304-4F24-DBEFFC808AAD}"/>
                </a:ext>
              </a:extLst>
            </p:cNvPr>
            <p:cNvSpPr/>
            <p:nvPr/>
          </p:nvSpPr>
          <p:spPr>
            <a:xfrm>
              <a:off x="413597" y="490527"/>
              <a:ext cx="3424137" cy="114232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fr-FR" sz="3600" b="1" dirty="0"/>
                <a:t>moyen de mesure</a:t>
              </a:r>
            </a:p>
          </p:txBody>
        </p:sp>
      </p:grpSp>
      <p:sp>
        <p:nvSpPr>
          <p:cNvPr id="10" name="moyen action">
            <a:extLst>
              <a:ext uri="{FF2B5EF4-FFF2-40B4-BE49-F238E27FC236}">
                <a16:creationId xmlns:a16="http://schemas.microsoft.com/office/drawing/2014/main" id="{CA98FC27-CE22-0FFD-2AEF-0D6537061EEF}"/>
              </a:ext>
            </a:extLst>
          </p:cNvPr>
          <p:cNvSpPr/>
          <p:nvPr/>
        </p:nvSpPr>
        <p:spPr>
          <a:xfrm>
            <a:off x="10045838" y="5636331"/>
            <a:ext cx="2146162" cy="8657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 dirty="0"/>
              <a:t>moyen d'action</a:t>
            </a:r>
          </a:p>
        </p:txBody>
      </p:sp>
      <p:grpSp>
        <p:nvGrpSpPr>
          <p:cNvPr id="23" name="Consigne">
            <a:extLst>
              <a:ext uri="{FF2B5EF4-FFF2-40B4-BE49-F238E27FC236}">
                <a16:creationId xmlns:a16="http://schemas.microsoft.com/office/drawing/2014/main" id="{7E2EEDAF-A5C1-F302-3714-3DBFFA8CD7E0}"/>
              </a:ext>
            </a:extLst>
          </p:cNvPr>
          <p:cNvGrpSpPr/>
          <p:nvPr/>
        </p:nvGrpSpPr>
        <p:grpSpPr>
          <a:xfrm>
            <a:off x="7777153" y="3680488"/>
            <a:ext cx="2708153" cy="1558721"/>
            <a:chOff x="7777153" y="3680488"/>
            <a:chExt cx="2708153" cy="1558721"/>
          </a:xfrm>
        </p:grpSpPr>
        <p:sp>
          <p:nvSpPr>
            <p:cNvPr id="6" name="Arc 5">
              <a:extLst>
                <a:ext uri="{FF2B5EF4-FFF2-40B4-BE49-F238E27FC236}">
                  <a16:creationId xmlns:a16="http://schemas.microsoft.com/office/drawing/2014/main" id="{78521D8E-6BAC-AC50-428C-09A83108720C}"/>
                </a:ext>
              </a:extLst>
            </p:cNvPr>
            <p:cNvSpPr/>
            <p:nvPr/>
          </p:nvSpPr>
          <p:spPr>
            <a:xfrm rot="5190632" flipH="1">
              <a:off x="8651588" y="3405491"/>
              <a:ext cx="1465005" cy="2202431"/>
            </a:xfrm>
            <a:prstGeom prst="arc">
              <a:avLst>
                <a:gd name="adj1" fmla="val 16200000"/>
                <a:gd name="adj2" fmla="val 767817"/>
              </a:avLst>
            </a:prstGeom>
            <a:ln w="76200">
              <a:prstDash val="dash"/>
              <a:headEnd type="triangl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1ECC57A-C598-BD6F-BB16-5CA28481789F}"/>
                </a:ext>
              </a:extLst>
            </p:cNvPr>
            <p:cNvSpPr/>
            <p:nvPr/>
          </p:nvSpPr>
          <p:spPr>
            <a:xfrm>
              <a:off x="7777153" y="3680488"/>
              <a:ext cx="2320118" cy="68311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fr-FR" sz="3600" b="1" dirty="0"/>
                <a:t>consigne</a:t>
              </a:r>
            </a:p>
          </p:txBody>
        </p:sp>
      </p:grpSp>
      <p:pic>
        <p:nvPicPr>
          <p:cNvPr id="22" name="volant" descr="Auto, Conduite, Roue">
            <a:extLst>
              <a:ext uri="{FF2B5EF4-FFF2-40B4-BE49-F238E27FC236}">
                <a16:creationId xmlns:a16="http://schemas.microsoft.com/office/drawing/2014/main" id="{4413211C-5A42-2062-1818-7295B80DA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2674" y="4212770"/>
            <a:ext cx="2242899" cy="2240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!!voiture">
            <a:extLst>
              <a:ext uri="{FF2B5EF4-FFF2-40B4-BE49-F238E27FC236}">
                <a16:creationId xmlns:a16="http://schemas.microsoft.com/office/drawing/2014/main" id="{7B37D11D-F8F6-A765-0898-FACAC92D96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179181">
            <a:off x="4450603" y="6164347"/>
            <a:ext cx="1956135" cy="1162920"/>
          </a:xfrm>
          <a:prstGeom prst="rect">
            <a:avLst/>
          </a:prstGeom>
        </p:spPr>
      </p:pic>
      <p:pic>
        <p:nvPicPr>
          <p:cNvPr id="25" name="!!voiture">
            <a:extLst>
              <a:ext uri="{FF2B5EF4-FFF2-40B4-BE49-F238E27FC236}">
                <a16:creationId xmlns:a16="http://schemas.microsoft.com/office/drawing/2014/main" id="{CD2058C8-ACCA-807C-2D58-E59BCFBA79C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163225">
            <a:off x="3969157" y="5832017"/>
            <a:ext cx="1956135" cy="1162920"/>
          </a:xfrm>
          <a:prstGeom prst="rect">
            <a:avLst/>
          </a:prstGeom>
        </p:spPr>
      </p:pic>
      <p:pic>
        <p:nvPicPr>
          <p:cNvPr id="26" name="!!voiture">
            <a:extLst>
              <a:ext uri="{FF2B5EF4-FFF2-40B4-BE49-F238E27FC236}">
                <a16:creationId xmlns:a16="http://schemas.microsoft.com/office/drawing/2014/main" id="{06E4563D-E899-D5FC-22CD-15505224173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673247">
            <a:off x="3486165" y="5402957"/>
            <a:ext cx="1956135" cy="1162920"/>
          </a:xfrm>
          <a:prstGeom prst="rect">
            <a:avLst/>
          </a:prstGeom>
        </p:spPr>
      </p:pic>
      <p:pic>
        <p:nvPicPr>
          <p:cNvPr id="27" name="!!voiture">
            <a:extLst>
              <a:ext uri="{FF2B5EF4-FFF2-40B4-BE49-F238E27FC236}">
                <a16:creationId xmlns:a16="http://schemas.microsoft.com/office/drawing/2014/main" id="{DBD3767C-507B-835D-F25A-ECCBE358927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3795209">
            <a:off x="3262750" y="4889597"/>
            <a:ext cx="1956135" cy="1162920"/>
          </a:xfrm>
          <a:prstGeom prst="rect">
            <a:avLst/>
          </a:prstGeom>
        </p:spPr>
      </p:pic>
      <p:pic>
        <p:nvPicPr>
          <p:cNvPr id="28" name="!!voiture">
            <a:extLst>
              <a:ext uri="{FF2B5EF4-FFF2-40B4-BE49-F238E27FC236}">
                <a16:creationId xmlns:a16="http://schemas.microsoft.com/office/drawing/2014/main" id="{B7E7028A-013B-EF34-C416-CC49BFBD15C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3097650" y="4352560"/>
            <a:ext cx="1956135" cy="1162920"/>
          </a:xfrm>
          <a:prstGeom prst="rect">
            <a:avLst/>
          </a:prstGeom>
        </p:spPr>
      </p:pic>
      <p:pic>
        <p:nvPicPr>
          <p:cNvPr id="29" name="!!voiture">
            <a:extLst>
              <a:ext uri="{FF2B5EF4-FFF2-40B4-BE49-F238E27FC236}">
                <a16:creationId xmlns:a16="http://schemas.microsoft.com/office/drawing/2014/main" id="{926EEEC5-D4AC-DC30-D93A-7309DA99728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6001360">
            <a:off x="3120001" y="3825260"/>
            <a:ext cx="1956135" cy="1162920"/>
          </a:xfrm>
          <a:prstGeom prst="rect">
            <a:avLst/>
          </a:prstGeom>
        </p:spPr>
      </p:pic>
      <p:pic>
        <p:nvPicPr>
          <p:cNvPr id="30" name="!!voiture">
            <a:extLst>
              <a:ext uri="{FF2B5EF4-FFF2-40B4-BE49-F238E27FC236}">
                <a16:creationId xmlns:a16="http://schemas.microsoft.com/office/drawing/2014/main" id="{FA81C479-83B6-C95A-8B07-68526001AD7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947845">
            <a:off x="3177383" y="3124794"/>
            <a:ext cx="1956135" cy="1162920"/>
          </a:xfrm>
          <a:prstGeom prst="rect">
            <a:avLst/>
          </a:prstGeom>
        </p:spPr>
      </p:pic>
      <p:cxnSp>
        <p:nvCxnSpPr>
          <p:cNvPr id="16" name="mesure">
            <a:extLst>
              <a:ext uri="{FF2B5EF4-FFF2-40B4-BE49-F238E27FC236}">
                <a16:creationId xmlns:a16="http://schemas.microsoft.com/office/drawing/2014/main" id="{58C29D12-1C7F-45F6-BFF5-D51872BD8B19}"/>
              </a:ext>
            </a:extLst>
          </p:cNvPr>
          <p:cNvCxnSpPr>
            <a:cxnSpLocks/>
          </p:cNvCxnSpPr>
          <p:nvPr/>
        </p:nvCxnSpPr>
        <p:spPr>
          <a:xfrm flipH="1" flipV="1">
            <a:off x="4296224" y="3340870"/>
            <a:ext cx="1910612" cy="1512"/>
          </a:xfrm>
          <a:prstGeom prst="straightConnector1">
            <a:avLst/>
          </a:prstGeom>
          <a:ln w="76200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132334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01"/>
    </mc:Choice>
    <mc:Fallback>
      <p:transition spd="slow" advTm="17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7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" grpId="0"/>
    </p:bldLst>
  </p:timing>
  <p:extLst>
    <p:ext uri="{E180D4A7-C9FB-4DFB-919C-405C955672EB}">
      <p14:showEvtLst xmlns:p14="http://schemas.microsoft.com/office/powerpoint/2010/main">
        <p14:playEvt time="10" objId="2"/>
        <p14:stopEvt time="17186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oute" descr="Graphique, Route, Ligne Continue">
            <a:extLst>
              <a:ext uri="{FF2B5EF4-FFF2-40B4-BE49-F238E27FC236}">
                <a16:creationId xmlns:a16="http://schemas.microsoft.com/office/drawing/2014/main" id="{04B256D3-0FAC-168A-E8C2-A04524539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149179" y="-2647624"/>
            <a:ext cx="7273157" cy="12191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Soundly Voice Designer, Alain 4">
            <a:hlinkClick r:id="" action="ppaction://media"/>
            <a:extLst>
              <a:ext uri="{FF2B5EF4-FFF2-40B4-BE49-F238E27FC236}">
                <a16:creationId xmlns:a16="http://schemas.microsoft.com/office/drawing/2014/main" id="{99C9FBD8-A9A7-2A00-8436-6E3E1BB4763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26026" y="-2381578"/>
            <a:ext cx="487363" cy="487363"/>
          </a:xfrm>
          <a:prstGeom prst="rect">
            <a:avLst/>
          </a:prstGeom>
        </p:spPr>
      </p:pic>
      <p:pic>
        <p:nvPicPr>
          <p:cNvPr id="11" name="!!voiture">
            <a:extLst>
              <a:ext uri="{FF2B5EF4-FFF2-40B4-BE49-F238E27FC236}">
                <a16:creationId xmlns:a16="http://schemas.microsoft.com/office/drawing/2014/main" id="{2E746FB6-4440-7907-C24B-7E0A49CB44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947845">
            <a:off x="3177383" y="3124794"/>
            <a:ext cx="1956135" cy="1162920"/>
          </a:xfrm>
          <a:prstGeom prst="rect">
            <a:avLst/>
          </a:prstGeom>
        </p:spPr>
      </p:pic>
      <p:cxnSp>
        <p:nvCxnSpPr>
          <p:cNvPr id="12" name="mesure" hidden="1">
            <a:extLst>
              <a:ext uri="{FF2B5EF4-FFF2-40B4-BE49-F238E27FC236}">
                <a16:creationId xmlns:a16="http://schemas.microsoft.com/office/drawing/2014/main" id="{2E43E84E-82DC-60BC-5037-96E3498B77A8}"/>
              </a:ext>
            </a:extLst>
          </p:cNvPr>
          <p:cNvCxnSpPr>
            <a:cxnSpLocks/>
          </p:cNvCxnSpPr>
          <p:nvPr/>
        </p:nvCxnSpPr>
        <p:spPr>
          <a:xfrm flipH="1" flipV="1">
            <a:off x="4296224" y="3340870"/>
            <a:ext cx="1910612" cy="1512"/>
          </a:xfrm>
          <a:prstGeom prst="straightConnector1">
            <a:avLst/>
          </a:prstGeom>
          <a:ln w="76200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oyen action">
            <a:extLst>
              <a:ext uri="{FF2B5EF4-FFF2-40B4-BE49-F238E27FC236}">
                <a16:creationId xmlns:a16="http://schemas.microsoft.com/office/drawing/2014/main" id="{0AEB3CDF-92D2-B2C7-F3B5-53CC0671F856}"/>
              </a:ext>
            </a:extLst>
          </p:cNvPr>
          <p:cNvSpPr/>
          <p:nvPr/>
        </p:nvSpPr>
        <p:spPr>
          <a:xfrm>
            <a:off x="10045838" y="5636331"/>
            <a:ext cx="2146162" cy="8657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 dirty="0"/>
              <a:t>moyen d'action</a:t>
            </a:r>
          </a:p>
        </p:txBody>
      </p:sp>
      <p:pic>
        <p:nvPicPr>
          <p:cNvPr id="17" name="volant" descr="Auto, Conduite, Roue">
            <a:extLst>
              <a:ext uri="{FF2B5EF4-FFF2-40B4-BE49-F238E27FC236}">
                <a16:creationId xmlns:a16="http://schemas.microsoft.com/office/drawing/2014/main" id="{74A7BD66-5E6A-3B7E-90DD-40250AAF3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2674" y="4212770"/>
            <a:ext cx="2242899" cy="2240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!!voiture">
            <a:extLst>
              <a:ext uri="{FF2B5EF4-FFF2-40B4-BE49-F238E27FC236}">
                <a16:creationId xmlns:a16="http://schemas.microsoft.com/office/drawing/2014/main" id="{98DBEC1B-89F0-8EEB-CD70-CF0ABB5123E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7781632">
            <a:off x="3362822" y="2866916"/>
            <a:ext cx="1956135" cy="1162920"/>
          </a:xfrm>
          <a:prstGeom prst="rect">
            <a:avLst/>
          </a:prstGeom>
        </p:spPr>
      </p:pic>
      <p:pic>
        <p:nvPicPr>
          <p:cNvPr id="19" name="!!voiture">
            <a:extLst>
              <a:ext uri="{FF2B5EF4-FFF2-40B4-BE49-F238E27FC236}">
                <a16:creationId xmlns:a16="http://schemas.microsoft.com/office/drawing/2014/main" id="{753BE438-6B73-3040-79ED-9B676A015A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9023689">
            <a:off x="3910184" y="2434780"/>
            <a:ext cx="1956135" cy="1162920"/>
          </a:xfrm>
          <a:prstGeom prst="rect">
            <a:avLst/>
          </a:prstGeom>
        </p:spPr>
      </p:pic>
      <p:pic>
        <p:nvPicPr>
          <p:cNvPr id="20" name="!!voiture">
            <a:extLst>
              <a:ext uri="{FF2B5EF4-FFF2-40B4-BE49-F238E27FC236}">
                <a16:creationId xmlns:a16="http://schemas.microsoft.com/office/drawing/2014/main" id="{5CE5073A-0177-3558-4D20-3063A824C7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181206">
            <a:off x="4864643" y="2247725"/>
            <a:ext cx="1956135" cy="1162920"/>
          </a:xfrm>
          <a:prstGeom prst="rect">
            <a:avLst/>
          </a:prstGeom>
        </p:spPr>
      </p:pic>
      <p:pic>
        <p:nvPicPr>
          <p:cNvPr id="21" name="!!voiture">
            <a:extLst>
              <a:ext uri="{FF2B5EF4-FFF2-40B4-BE49-F238E27FC236}">
                <a16:creationId xmlns:a16="http://schemas.microsoft.com/office/drawing/2014/main" id="{F5258875-31D2-9AFA-6D4B-238C271E97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1505501">
            <a:off x="5403524" y="2434779"/>
            <a:ext cx="1956135" cy="1162920"/>
          </a:xfrm>
          <a:prstGeom prst="rect">
            <a:avLst/>
          </a:prstGeom>
        </p:spPr>
      </p:pic>
      <p:pic>
        <p:nvPicPr>
          <p:cNvPr id="22" name="!!voiture">
            <a:extLst>
              <a:ext uri="{FF2B5EF4-FFF2-40B4-BE49-F238E27FC236}">
                <a16:creationId xmlns:a16="http://schemas.microsoft.com/office/drawing/2014/main" id="{D9A81A17-3E83-D7B8-A8D7-FE0C4675A5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2310986">
            <a:off x="6064935" y="2764824"/>
            <a:ext cx="1956135" cy="1162920"/>
          </a:xfrm>
          <a:prstGeom prst="rect">
            <a:avLst/>
          </a:prstGeom>
        </p:spPr>
      </p:pic>
      <p:pic>
        <p:nvPicPr>
          <p:cNvPr id="23" name="Image 22" descr="La Lumière Tournante, Lumière D'Alarme">
            <a:extLst>
              <a:ext uri="{FF2B5EF4-FFF2-40B4-BE49-F238E27FC236}">
                <a16:creationId xmlns:a16="http://schemas.microsoft.com/office/drawing/2014/main" id="{BF522119-B595-34EB-68DE-6264C459B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5573" y="1259035"/>
            <a:ext cx="1240374" cy="1386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moyen action">
            <a:extLst>
              <a:ext uri="{FF2B5EF4-FFF2-40B4-BE49-F238E27FC236}">
                <a16:creationId xmlns:a16="http://schemas.microsoft.com/office/drawing/2014/main" id="{5394CEC1-A5D0-B768-8329-48FDC8293631}"/>
              </a:ext>
            </a:extLst>
          </p:cNvPr>
          <p:cNvSpPr/>
          <p:nvPr/>
        </p:nvSpPr>
        <p:spPr>
          <a:xfrm>
            <a:off x="10112401" y="2653186"/>
            <a:ext cx="2146162" cy="13861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3600" b="1" dirty="0"/>
              <a:t>moyen d'alerte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8315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47"/>
    </mc:Choice>
    <mc:Fallback>
      <p:transition spd="slow" advTm="14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4" grpId="0"/>
    </p:bldLst>
  </p:timing>
  <p:extLst>
    <p:ext uri="{E180D4A7-C9FB-4DFB-919C-405C955672EB}">
      <p14:showEvtLst xmlns:p14="http://schemas.microsoft.com/office/powerpoint/2010/main">
        <p14:playEvt time="12" objId="2"/>
        <p14:stopEvt time="13338" objId="2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èche vers le bas 12">
            <a:extLst>
              <a:ext uri="{FF2B5EF4-FFF2-40B4-BE49-F238E27FC236}">
                <a16:creationId xmlns:a16="http://schemas.microsoft.com/office/drawing/2014/main" id="{A8BDE491-6C28-98AB-67E0-28B63CC300D8}"/>
              </a:ext>
            </a:extLst>
          </p:cNvPr>
          <p:cNvSpPr/>
          <p:nvPr/>
        </p:nvSpPr>
        <p:spPr>
          <a:xfrm>
            <a:off x="5846100" y="2647690"/>
            <a:ext cx="850720" cy="1329532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Soundly Voice Designer, Alain 5">
            <a:hlinkClick r:id="" action="ppaction://media"/>
            <a:extLst>
              <a:ext uri="{FF2B5EF4-FFF2-40B4-BE49-F238E27FC236}">
                <a16:creationId xmlns:a16="http://schemas.microsoft.com/office/drawing/2014/main" id="{F90240EE-0A56-FBDB-E5B6-83474DAE2CA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77852" y="7225977"/>
            <a:ext cx="487363" cy="487363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F2C8B655-8119-B4E3-A8CE-AD0AD966965C}"/>
              </a:ext>
            </a:extLst>
          </p:cNvPr>
          <p:cNvSpPr/>
          <p:nvPr/>
        </p:nvSpPr>
        <p:spPr>
          <a:xfrm>
            <a:off x="5121533" y="1336963"/>
            <a:ext cx="2299854" cy="209203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800" b="1" dirty="0">
                <a:latin typeface="Arial Black" panose="020B0604020202020204" pitchFamily="34" charset="0"/>
                <a:cs typeface="Arial Black" panose="020B0604020202020204" pitchFamily="34" charset="0"/>
              </a:rPr>
              <a:t>?</a:t>
            </a:r>
          </a:p>
        </p:txBody>
      </p:sp>
      <p:pic>
        <p:nvPicPr>
          <p:cNvPr id="7" name="volant" descr="Auto, Conduite, Roue">
            <a:extLst>
              <a:ext uri="{FF2B5EF4-FFF2-40B4-BE49-F238E27FC236}">
                <a16:creationId xmlns:a16="http://schemas.microsoft.com/office/drawing/2014/main" id="{9F5444E8-3817-5CB6-A4A4-97E398469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8198" y="4239471"/>
            <a:ext cx="2242899" cy="2240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volant" descr="Auto, Conduite, Roue">
            <a:extLst>
              <a:ext uri="{FF2B5EF4-FFF2-40B4-BE49-F238E27FC236}">
                <a16:creationId xmlns:a16="http://schemas.microsoft.com/office/drawing/2014/main" id="{115D852C-2E87-0D60-5A38-37B57419E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423" y="4241465"/>
            <a:ext cx="2242899" cy="2240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volant" descr="Auto, Conduite, Roue">
            <a:extLst>
              <a:ext uri="{FF2B5EF4-FFF2-40B4-BE49-F238E27FC236}">
                <a16:creationId xmlns:a16="http://schemas.microsoft.com/office/drawing/2014/main" id="{2AAD9F55-9A92-9F28-E2BB-1B584A29D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521" y="4212769"/>
            <a:ext cx="2242899" cy="2240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Arc 10">
            <a:extLst>
              <a:ext uri="{FF2B5EF4-FFF2-40B4-BE49-F238E27FC236}">
                <a16:creationId xmlns:a16="http://schemas.microsoft.com/office/drawing/2014/main" id="{DAED77D3-FB4A-E154-7AD7-7E698EBBAD61}"/>
              </a:ext>
            </a:extLst>
          </p:cNvPr>
          <p:cNvSpPr/>
          <p:nvPr/>
        </p:nvSpPr>
        <p:spPr>
          <a:xfrm rot="5190632" flipH="1">
            <a:off x="9504363" y="3475476"/>
            <a:ext cx="1465005" cy="2202431"/>
          </a:xfrm>
          <a:prstGeom prst="arc">
            <a:avLst>
              <a:gd name="adj1" fmla="val 16200000"/>
              <a:gd name="adj2" fmla="val 767817"/>
            </a:avLst>
          </a:prstGeom>
          <a:ln w="76200">
            <a:prstDash val="dash"/>
            <a:headEnd type="triangl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t"/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14" name="Flèche vers le bas 13">
            <a:extLst>
              <a:ext uri="{FF2B5EF4-FFF2-40B4-BE49-F238E27FC236}">
                <a16:creationId xmlns:a16="http://schemas.microsoft.com/office/drawing/2014/main" id="{F809F0F7-C2DA-507D-1DB8-FA6D4A9D1D06}"/>
              </a:ext>
            </a:extLst>
          </p:cNvPr>
          <p:cNvSpPr/>
          <p:nvPr/>
        </p:nvSpPr>
        <p:spPr>
          <a:xfrm rot="3384959">
            <a:off x="4567021" y="2438300"/>
            <a:ext cx="850720" cy="1329532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Flèche vers le bas 15">
            <a:extLst>
              <a:ext uri="{FF2B5EF4-FFF2-40B4-BE49-F238E27FC236}">
                <a16:creationId xmlns:a16="http://schemas.microsoft.com/office/drawing/2014/main" id="{EB4BC9EB-83AF-1C82-D158-CFEBDA5F335A}"/>
              </a:ext>
            </a:extLst>
          </p:cNvPr>
          <p:cNvSpPr/>
          <p:nvPr/>
        </p:nvSpPr>
        <p:spPr>
          <a:xfrm rot="18215041" flipH="1">
            <a:off x="7268217" y="2528688"/>
            <a:ext cx="850720" cy="1329532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7E738868-65DC-7290-F03F-886A80AF7476}"/>
              </a:ext>
            </a:extLst>
          </p:cNvPr>
          <p:cNvSpPr/>
          <p:nvPr/>
        </p:nvSpPr>
        <p:spPr>
          <a:xfrm rot="16409368">
            <a:off x="1698776" y="3475475"/>
            <a:ext cx="1465005" cy="2202431"/>
          </a:xfrm>
          <a:prstGeom prst="arc">
            <a:avLst>
              <a:gd name="adj1" fmla="val 16200000"/>
              <a:gd name="adj2" fmla="val 767817"/>
            </a:avLst>
          </a:prstGeom>
          <a:ln w="76200">
            <a:prstDash val="dash"/>
            <a:headEnd type="triangl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t"/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18" name="moyen action">
            <a:extLst>
              <a:ext uri="{FF2B5EF4-FFF2-40B4-BE49-F238E27FC236}">
                <a16:creationId xmlns:a16="http://schemas.microsoft.com/office/drawing/2014/main" id="{51DA53EC-8FCD-FDCA-9D56-05C02D7A1777}"/>
              </a:ext>
            </a:extLst>
          </p:cNvPr>
          <p:cNvSpPr/>
          <p:nvPr/>
        </p:nvSpPr>
        <p:spPr>
          <a:xfrm>
            <a:off x="4615573" y="532074"/>
            <a:ext cx="3360598" cy="8657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5400" b="1" dirty="0"/>
              <a:t>DÉCISION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8816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22"/>
    </mc:Choice>
    <mc:Fallback>
      <p:transition spd="slow" advTm="28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1" grpId="0" animBg="1"/>
      <p:bldP spid="17" grpId="1" animBg="1"/>
      <p:bldP spid="18" grpId="0"/>
    </p:bldLst>
  </p:timing>
  <p:extLst>
    <p:ext uri="{E180D4A7-C9FB-4DFB-919C-405C955672EB}">
      <p14:showEvtLst xmlns:p14="http://schemas.microsoft.com/office/powerpoint/2010/main">
        <p14:playEvt time="20" objId="5"/>
        <p14:stopEvt time="28222" objId="5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1.2|1.1|1.2|1.1|1.2|1.1|1|1.3|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0.8|1|0.9|0.7|0.7|0.9|0.7|2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2.4|1|0.8|0.7|0.8|1.2|2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10.7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266</Words>
  <Application>Microsoft Macintosh PowerPoint</Application>
  <PresentationFormat>Grand écran</PresentationFormat>
  <Paragraphs>21</Paragraphs>
  <Slides>4</Slides>
  <Notes>4</Notes>
  <HiddenSlides>0</HiddenSlides>
  <MMClips>4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Arial Black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Mouhamed Diop</dc:creator>
  <cp:lastModifiedBy>Vincent Britelle</cp:lastModifiedBy>
  <cp:revision>44</cp:revision>
  <dcterms:created xsi:type="dcterms:W3CDTF">2023-05-09T11:08:05Z</dcterms:created>
  <dcterms:modified xsi:type="dcterms:W3CDTF">2023-06-05T13:15:21Z</dcterms:modified>
</cp:coreProperties>
</file>

<file path=docProps/thumbnail.jpeg>
</file>